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8" r:id="rId2"/>
    <p:sldId id="297" r:id="rId3"/>
    <p:sldId id="318" r:id="rId4"/>
    <p:sldId id="303" r:id="rId5"/>
    <p:sldId id="343" r:id="rId6"/>
    <p:sldId id="344" r:id="rId7"/>
    <p:sldId id="345" r:id="rId8"/>
    <p:sldId id="346" r:id="rId9"/>
    <p:sldId id="351" r:id="rId10"/>
    <p:sldId id="347" r:id="rId11"/>
    <p:sldId id="349" r:id="rId12"/>
    <p:sldId id="348" r:id="rId13"/>
  </p:sldIdLst>
  <p:sldSz cx="9144000" cy="6858000" type="screen4x3"/>
  <p:notesSz cx="7010400" cy="9296400"/>
  <p:defaultTextStyle>
    <a:defPPr>
      <a:defRPr lang="en-GB"/>
    </a:defPPr>
    <a:lvl1pPr algn="l" rtl="0" fontAlgn="base">
      <a:spcBef>
        <a:spcPct val="0"/>
      </a:spcBef>
      <a:spcAft>
        <a:spcPct val="0"/>
      </a:spcAft>
      <a:defRPr sz="1600" kern="1200">
        <a:solidFill>
          <a:schemeClr val="tx1"/>
        </a:solidFill>
        <a:latin typeface="Trebuchet MS" pitchFamily="34" charset="0"/>
        <a:ea typeface="+mn-ea"/>
        <a:cs typeface="+mn-cs"/>
      </a:defRPr>
    </a:lvl1pPr>
    <a:lvl2pPr marL="457200" algn="l" rtl="0" fontAlgn="base">
      <a:spcBef>
        <a:spcPct val="0"/>
      </a:spcBef>
      <a:spcAft>
        <a:spcPct val="0"/>
      </a:spcAft>
      <a:defRPr sz="1600" kern="1200">
        <a:solidFill>
          <a:schemeClr val="tx1"/>
        </a:solidFill>
        <a:latin typeface="Trebuchet MS" pitchFamily="34" charset="0"/>
        <a:ea typeface="+mn-ea"/>
        <a:cs typeface="+mn-cs"/>
      </a:defRPr>
    </a:lvl2pPr>
    <a:lvl3pPr marL="914400" algn="l" rtl="0" fontAlgn="base">
      <a:spcBef>
        <a:spcPct val="0"/>
      </a:spcBef>
      <a:spcAft>
        <a:spcPct val="0"/>
      </a:spcAft>
      <a:defRPr sz="1600" kern="1200">
        <a:solidFill>
          <a:schemeClr val="tx1"/>
        </a:solidFill>
        <a:latin typeface="Trebuchet MS" pitchFamily="34" charset="0"/>
        <a:ea typeface="+mn-ea"/>
        <a:cs typeface="+mn-cs"/>
      </a:defRPr>
    </a:lvl3pPr>
    <a:lvl4pPr marL="1371600" algn="l" rtl="0" fontAlgn="base">
      <a:spcBef>
        <a:spcPct val="0"/>
      </a:spcBef>
      <a:spcAft>
        <a:spcPct val="0"/>
      </a:spcAft>
      <a:defRPr sz="1600" kern="1200">
        <a:solidFill>
          <a:schemeClr val="tx1"/>
        </a:solidFill>
        <a:latin typeface="Trebuchet MS" pitchFamily="34" charset="0"/>
        <a:ea typeface="+mn-ea"/>
        <a:cs typeface="+mn-cs"/>
      </a:defRPr>
    </a:lvl4pPr>
    <a:lvl5pPr marL="1828800" algn="l" rtl="0" fontAlgn="base">
      <a:spcBef>
        <a:spcPct val="0"/>
      </a:spcBef>
      <a:spcAft>
        <a:spcPct val="0"/>
      </a:spcAft>
      <a:defRPr sz="1600" kern="1200">
        <a:solidFill>
          <a:schemeClr val="tx1"/>
        </a:solidFill>
        <a:latin typeface="Trebuchet MS" pitchFamily="34" charset="0"/>
        <a:ea typeface="+mn-ea"/>
        <a:cs typeface="+mn-cs"/>
      </a:defRPr>
    </a:lvl5pPr>
    <a:lvl6pPr marL="2286000" algn="l" defTabSz="914400" rtl="0" eaLnBrk="1" latinLnBrk="0" hangingPunct="1">
      <a:defRPr sz="1600" kern="1200">
        <a:solidFill>
          <a:schemeClr val="tx1"/>
        </a:solidFill>
        <a:latin typeface="Trebuchet MS" pitchFamily="34" charset="0"/>
        <a:ea typeface="+mn-ea"/>
        <a:cs typeface="+mn-cs"/>
      </a:defRPr>
    </a:lvl6pPr>
    <a:lvl7pPr marL="2743200" algn="l" defTabSz="914400" rtl="0" eaLnBrk="1" latinLnBrk="0" hangingPunct="1">
      <a:defRPr sz="1600" kern="1200">
        <a:solidFill>
          <a:schemeClr val="tx1"/>
        </a:solidFill>
        <a:latin typeface="Trebuchet MS" pitchFamily="34" charset="0"/>
        <a:ea typeface="+mn-ea"/>
        <a:cs typeface="+mn-cs"/>
      </a:defRPr>
    </a:lvl7pPr>
    <a:lvl8pPr marL="3200400" algn="l" defTabSz="914400" rtl="0" eaLnBrk="1" latinLnBrk="0" hangingPunct="1">
      <a:defRPr sz="1600" kern="1200">
        <a:solidFill>
          <a:schemeClr val="tx1"/>
        </a:solidFill>
        <a:latin typeface="Trebuchet MS" pitchFamily="34" charset="0"/>
        <a:ea typeface="+mn-ea"/>
        <a:cs typeface="+mn-cs"/>
      </a:defRPr>
    </a:lvl8pPr>
    <a:lvl9pPr marL="3657600" algn="l" defTabSz="914400" rtl="0" eaLnBrk="1" latinLnBrk="0" hangingPunct="1">
      <a:defRPr sz="1600" kern="1200">
        <a:solidFill>
          <a:schemeClr val="tx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B00"/>
    <a:srgbClr val="FFCC66"/>
    <a:srgbClr val="FF6600"/>
    <a:srgbClr val="FFFFCC"/>
    <a:srgbClr val="CCECFF"/>
    <a:srgbClr val="EC6000"/>
    <a:srgbClr val="5F5F5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74" autoAdjust="0"/>
    <p:restoredTop sz="95394" autoAdjust="0"/>
  </p:normalViewPr>
  <p:slideViewPr>
    <p:cSldViewPr>
      <p:cViewPr>
        <p:scale>
          <a:sx n="100" d="100"/>
          <a:sy n="100" d="100"/>
        </p:scale>
        <p:origin x="-660" y="4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0" hangingPunct="0">
              <a:defRPr sz="1200">
                <a:latin typeface="Arial" charset="0"/>
              </a:defRPr>
            </a:lvl1pPr>
          </a:lstStyle>
          <a:p>
            <a:pPr>
              <a:defRPr/>
            </a:pPr>
            <a:endParaRPr lang="en-US"/>
          </a:p>
        </p:txBody>
      </p:sp>
      <p:sp>
        <p:nvSpPr>
          <p:cNvPr id="7270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0" hangingPunct="0">
              <a:defRPr sz="1200">
                <a:latin typeface="Arial" charset="0"/>
              </a:defRPr>
            </a:lvl1pPr>
          </a:lstStyle>
          <a:p>
            <a:pPr>
              <a:defRPr/>
            </a:pPr>
            <a:fld id="{86B08DDB-ED7A-4B20-AE94-D0F95D63164D}" type="datetimeFigureOut">
              <a:rPr lang="en-US"/>
              <a:pPr>
                <a:defRPr/>
              </a:pPr>
              <a:t>6/23/2014</a:t>
            </a:fld>
            <a:endParaRPr lang="en-US"/>
          </a:p>
        </p:txBody>
      </p:sp>
      <p:sp>
        <p:nvSpPr>
          <p:cNvPr id="7270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latin typeface="Arial" charset="0"/>
              </a:defRPr>
            </a:lvl1pPr>
          </a:lstStyle>
          <a:p>
            <a:pPr>
              <a:defRPr/>
            </a:pPr>
            <a:endParaRPr lang="en-US"/>
          </a:p>
        </p:txBody>
      </p:sp>
      <p:sp>
        <p:nvSpPr>
          <p:cNvPr id="7270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0" hangingPunct="0">
              <a:defRPr sz="1200">
                <a:latin typeface="Arial" charset="0"/>
              </a:defRPr>
            </a:lvl1pPr>
          </a:lstStyle>
          <a:p>
            <a:pPr>
              <a:defRPr/>
            </a:pPr>
            <a:fld id="{C7FBE556-E9C3-49D6-A6D2-65916D76F1E1}" type="slidenum">
              <a:rPr lang="en-US"/>
              <a:pPr>
                <a:defRPr/>
              </a:pPr>
              <a:t>‹#›</a:t>
            </a:fld>
            <a:endParaRPr lang="en-US"/>
          </a:p>
        </p:txBody>
      </p:sp>
    </p:spTree>
    <p:extLst>
      <p:ext uri="{BB962C8B-B14F-4D97-AF65-F5344CB8AC3E}">
        <p14:creationId xmlns:p14="http://schemas.microsoft.com/office/powerpoint/2010/main" val="1433862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92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92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A78C0370-F87E-47EC-9CD3-A7ED17992C9A}" type="slidenum">
              <a:rPr lang="en-GB"/>
              <a:pPr>
                <a:defRPr/>
              </a:pPr>
              <a:t>‹#›</a:t>
            </a:fld>
            <a:endParaRPr lang="en-GB"/>
          </a:p>
        </p:txBody>
      </p:sp>
    </p:spTree>
    <p:extLst>
      <p:ext uri="{BB962C8B-B14F-4D97-AF65-F5344CB8AC3E}">
        <p14:creationId xmlns:p14="http://schemas.microsoft.com/office/powerpoint/2010/main" val="2506347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e</a:t>
            </a:r>
            <a:endParaRPr lang="en-GB" dirty="0"/>
          </a:p>
        </p:txBody>
      </p:sp>
      <p:sp>
        <p:nvSpPr>
          <p:cNvPr id="4" name="Slide Number Placeholder 3"/>
          <p:cNvSpPr>
            <a:spLocks noGrp="1"/>
          </p:cNvSpPr>
          <p:nvPr>
            <p:ph type="sldNum" sz="quarter" idx="10"/>
          </p:nvPr>
        </p:nvSpPr>
        <p:spPr/>
        <p:txBody>
          <a:bodyPr/>
          <a:lstStyle/>
          <a:p>
            <a:pPr>
              <a:defRPr/>
            </a:pPr>
            <a:fld id="{A78C0370-F87E-47EC-9CD3-A7ED17992C9A}" type="slidenum">
              <a:rPr lang="en-GB" smtClean="0"/>
              <a:pPr>
                <a:defRPr/>
              </a:pPr>
              <a:t>3</a:t>
            </a:fld>
            <a:endParaRPr lang="en-GB"/>
          </a:p>
        </p:txBody>
      </p:sp>
    </p:spTree>
    <p:extLst>
      <p:ext uri="{BB962C8B-B14F-4D97-AF65-F5344CB8AC3E}">
        <p14:creationId xmlns:p14="http://schemas.microsoft.com/office/powerpoint/2010/main" val="2010105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1600">
                <a:solidFill>
                  <a:schemeClr val="tx1"/>
                </a:solidFill>
                <a:latin typeface="Trebuchet MS" pitchFamily="34" charset="0"/>
              </a:defRPr>
            </a:lvl1pPr>
            <a:lvl2pPr marL="742950" indent="-285750" defTabSz="931863" eaLnBrk="0" hangingPunct="0">
              <a:defRPr sz="1600">
                <a:solidFill>
                  <a:schemeClr val="tx1"/>
                </a:solidFill>
                <a:latin typeface="Trebuchet MS" pitchFamily="34" charset="0"/>
              </a:defRPr>
            </a:lvl2pPr>
            <a:lvl3pPr marL="1143000" indent="-228600" defTabSz="931863" eaLnBrk="0" hangingPunct="0">
              <a:defRPr sz="1600">
                <a:solidFill>
                  <a:schemeClr val="tx1"/>
                </a:solidFill>
                <a:latin typeface="Trebuchet MS" pitchFamily="34" charset="0"/>
              </a:defRPr>
            </a:lvl3pPr>
            <a:lvl4pPr marL="1600200" indent="-228600" defTabSz="931863" eaLnBrk="0" hangingPunct="0">
              <a:defRPr sz="1600">
                <a:solidFill>
                  <a:schemeClr val="tx1"/>
                </a:solidFill>
                <a:latin typeface="Trebuchet MS" pitchFamily="34" charset="0"/>
              </a:defRPr>
            </a:lvl4pPr>
            <a:lvl5pPr marL="2057400" indent="-228600" defTabSz="931863" eaLnBrk="0" hangingPunct="0">
              <a:defRPr sz="1600">
                <a:solidFill>
                  <a:schemeClr val="tx1"/>
                </a:solidFill>
                <a:latin typeface="Trebuchet MS" pitchFamily="34" charset="0"/>
              </a:defRPr>
            </a:lvl5pPr>
            <a:lvl6pPr marL="2514600" indent="-228600" defTabSz="931863" eaLnBrk="0" fontAlgn="base" hangingPunct="0">
              <a:spcBef>
                <a:spcPct val="0"/>
              </a:spcBef>
              <a:spcAft>
                <a:spcPct val="0"/>
              </a:spcAft>
              <a:defRPr sz="1600">
                <a:solidFill>
                  <a:schemeClr val="tx1"/>
                </a:solidFill>
                <a:latin typeface="Trebuchet MS" pitchFamily="34" charset="0"/>
              </a:defRPr>
            </a:lvl6pPr>
            <a:lvl7pPr marL="2971800" indent="-228600" defTabSz="931863" eaLnBrk="0" fontAlgn="base" hangingPunct="0">
              <a:spcBef>
                <a:spcPct val="0"/>
              </a:spcBef>
              <a:spcAft>
                <a:spcPct val="0"/>
              </a:spcAft>
              <a:defRPr sz="1600">
                <a:solidFill>
                  <a:schemeClr val="tx1"/>
                </a:solidFill>
                <a:latin typeface="Trebuchet MS" pitchFamily="34" charset="0"/>
              </a:defRPr>
            </a:lvl7pPr>
            <a:lvl8pPr marL="3429000" indent="-228600" defTabSz="931863" eaLnBrk="0" fontAlgn="base" hangingPunct="0">
              <a:spcBef>
                <a:spcPct val="0"/>
              </a:spcBef>
              <a:spcAft>
                <a:spcPct val="0"/>
              </a:spcAft>
              <a:defRPr sz="1600">
                <a:solidFill>
                  <a:schemeClr val="tx1"/>
                </a:solidFill>
                <a:latin typeface="Trebuchet MS" pitchFamily="34" charset="0"/>
              </a:defRPr>
            </a:lvl8pPr>
            <a:lvl9pPr marL="3886200" indent="-228600" defTabSz="931863" eaLnBrk="0" fontAlgn="base" hangingPunct="0">
              <a:spcBef>
                <a:spcPct val="0"/>
              </a:spcBef>
              <a:spcAft>
                <a:spcPct val="0"/>
              </a:spcAft>
              <a:defRPr sz="1600">
                <a:solidFill>
                  <a:schemeClr val="tx1"/>
                </a:solidFill>
                <a:latin typeface="Trebuchet MS" pitchFamily="34" charset="0"/>
              </a:defRPr>
            </a:lvl9pPr>
          </a:lstStyle>
          <a:p>
            <a:pPr eaLnBrk="1" hangingPunct="1"/>
            <a:fld id="{6E4EDA2C-F42A-41E2-9046-9D1BB93C8555}" type="slidenum">
              <a:rPr lang="en-GB" sz="1200" smtClean="0">
                <a:latin typeface="Arial" charset="0"/>
              </a:rPr>
              <a:pPr eaLnBrk="1" hangingPunct="1"/>
              <a:t>4</a:t>
            </a:fld>
            <a:endParaRPr lang="en-GB" sz="120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78C0370-F87E-47EC-9CD3-A7ED17992C9A}" type="slidenum">
              <a:rPr lang="en-GB" smtClean="0"/>
              <a:pPr>
                <a:defRPr/>
              </a:pPr>
              <a:t>5</a:t>
            </a:fld>
            <a:endParaRPr lang="en-GB"/>
          </a:p>
        </p:txBody>
      </p:sp>
    </p:spTree>
    <p:extLst>
      <p:ext uri="{BB962C8B-B14F-4D97-AF65-F5344CB8AC3E}">
        <p14:creationId xmlns:p14="http://schemas.microsoft.com/office/powerpoint/2010/main" val="2995519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78C0370-F87E-47EC-9CD3-A7ED17992C9A}" type="slidenum">
              <a:rPr lang="en-GB" smtClean="0"/>
              <a:pPr>
                <a:defRPr/>
              </a:pPr>
              <a:t>11</a:t>
            </a:fld>
            <a:endParaRPr lang="en-GB"/>
          </a:p>
        </p:txBody>
      </p:sp>
    </p:spTree>
    <p:extLst>
      <p:ext uri="{BB962C8B-B14F-4D97-AF65-F5344CB8AC3E}">
        <p14:creationId xmlns:p14="http://schemas.microsoft.com/office/powerpoint/2010/main" val="3628382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1CE607B-5097-4DD9-9FD8-ABF954355427}" type="slidenum">
              <a:rPr lang="en-GB"/>
              <a:pPr>
                <a:defRPr/>
              </a:pPr>
              <a:t>‹#›</a:t>
            </a:fld>
            <a:endParaRPr lang="en-GB" dirty="0"/>
          </a:p>
        </p:txBody>
      </p:sp>
    </p:spTree>
    <p:extLst>
      <p:ext uri="{BB962C8B-B14F-4D97-AF65-F5344CB8AC3E}">
        <p14:creationId xmlns:p14="http://schemas.microsoft.com/office/powerpoint/2010/main" val="268975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0903C1F-25CE-4DC3-AD05-22FAD5955985}" type="slidenum">
              <a:rPr lang="en-GB"/>
              <a:pPr>
                <a:defRPr/>
              </a:pPr>
              <a:t>‹#›</a:t>
            </a:fld>
            <a:endParaRPr lang="en-GB" dirty="0"/>
          </a:p>
        </p:txBody>
      </p:sp>
    </p:spTree>
    <p:extLst>
      <p:ext uri="{BB962C8B-B14F-4D97-AF65-F5344CB8AC3E}">
        <p14:creationId xmlns:p14="http://schemas.microsoft.com/office/powerpoint/2010/main" val="1071091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AC89184-7B16-4339-B086-0F0219151E99}" type="slidenum">
              <a:rPr lang="en-GB"/>
              <a:pPr>
                <a:defRPr/>
              </a:pPr>
              <a:t>‹#›</a:t>
            </a:fld>
            <a:endParaRPr lang="en-GB" dirty="0"/>
          </a:p>
        </p:txBody>
      </p:sp>
    </p:spTree>
    <p:extLst>
      <p:ext uri="{BB962C8B-B14F-4D97-AF65-F5344CB8AC3E}">
        <p14:creationId xmlns:p14="http://schemas.microsoft.com/office/powerpoint/2010/main" val="4190320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7F52DE5-C7C3-4ECB-9720-2EED7534BEEB}" type="slidenum">
              <a:rPr lang="en-GB"/>
              <a:pPr>
                <a:defRPr/>
              </a:pPr>
              <a:t>‹#›</a:t>
            </a:fld>
            <a:endParaRPr lang="en-GB" dirty="0"/>
          </a:p>
        </p:txBody>
      </p:sp>
    </p:spTree>
    <p:extLst>
      <p:ext uri="{BB962C8B-B14F-4D97-AF65-F5344CB8AC3E}">
        <p14:creationId xmlns:p14="http://schemas.microsoft.com/office/powerpoint/2010/main" val="1329244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4343195-47B1-4AFB-B44D-F80B3AA6AE7C}" type="slidenum">
              <a:rPr lang="en-GB"/>
              <a:pPr>
                <a:defRPr/>
              </a:pPr>
              <a:t>‹#›</a:t>
            </a:fld>
            <a:endParaRPr lang="en-GB" dirty="0"/>
          </a:p>
        </p:txBody>
      </p:sp>
    </p:spTree>
    <p:extLst>
      <p:ext uri="{BB962C8B-B14F-4D97-AF65-F5344CB8AC3E}">
        <p14:creationId xmlns:p14="http://schemas.microsoft.com/office/powerpoint/2010/main" val="1199750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B2D5E83-C9A1-4F6E-90E9-E556539EF2E2}" type="slidenum">
              <a:rPr lang="en-GB"/>
              <a:pPr>
                <a:defRPr/>
              </a:pPr>
              <a:t>‹#›</a:t>
            </a:fld>
            <a:endParaRPr lang="en-GB" dirty="0"/>
          </a:p>
        </p:txBody>
      </p:sp>
    </p:spTree>
    <p:extLst>
      <p:ext uri="{BB962C8B-B14F-4D97-AF65-F5344CB8AC3E}">
        <p14:creationId xmlns:p14="http://schemas.microsoft.com/office/powerpoint/2010/main" val="2005796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31888FA-5607-4440-81DF-B9204C70126B}" type="slidenum">
              <a:rPr lang="en-GB"/>
              <a:pPr>
                <a:defRPr/>
              </a:pPr>
              <a:t>‹#›</a:t>
            </a:fld>
            <a:endParaRPr lang="en-GB" dirty="0"/>
          </a:p>
        </p:txBody>
      </p:sp>
    </p:spTree>
    <p:extLst>
      <p:ext uri="{BB962C8B-B14F-4D97-AF65-F5344CB8AC3E}">
        <p14:creationId xmlns:p14="http://schemas.microsoft.com/office/powerpoint/2010/main" val="2513031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AEB236C-34E9-409F-ACD3-DA0BE6D7300B}" type="slidenum">
              <a:rPr lang="en-GB"/>
              <a:pPr>
                <a:defRPr/>
              </a:pPr>
              <a:t>‹#›</a:t>
            </a:fld>
            <a:endParaRPr lang="en-GB" dirty="0"/>
          </a:p>
        </p:txBody>
      </p:sp>
    </p:spTree>
    <p:extLst>
      <p:ext uri="{BB962C8B-B14F-4D97-AF65-F5344CB8AC3E}">
        <p14:creationId xmlns:p14="http://schemas.microsoft.com/office/powerpoint/2010/main" val="2790551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A97B8EB8-3F53-45C2-B9CB-49B7FACE6C3D}" type="slidenum">
              <a:rPr lang="en-GB"/>
              <a:pPr>
                <a:defRPr/>
              </a:pPr>
              <a:t>‹#›</a:t>
            </a:fld>
            <a:endParaRPr lang="en-GB" dirty="0"/>
          </a:p>
        </p:txBody>
      </p:sp>
    </p:spTree>
    <p:extLst>
      <p:ext uri="{BB962C8B-B14F-4D97-AF65-F5344CB8AC3E}">
        <p14:creationId xmlns:p14="http://schemas.microsoft.com/office/powerpoint/2010/main" val="3075231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A95FC53-A66D-49C0-90DF-83003AB3B864}" type="slidenum">
              <a:rPr lang="en-GB"/>
              <a:pPr>
                <a:defRPr/>
              </a:pPr>
              <a:t>‹#›</a:t>
            </a:fld>
            <a:endParaRPr lang="en-GB" dirty="0"/>
          </a:p>
        </p:txBody>
      </p:sp>
    </p:spTree>
    <p:extLst>
      <p:ext uri="{BB962C8B-B14F-4D97-AF65-F5344CB8AC3E}">
        <p14:creationId xmlns:p14="http://schemas.microsoft.com/office/powerpoint/2010/main" val="114572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AE0FE58-BC95-4588-8D48-618A7F09F833}" type="slidenum">
              <a:rPr lang="en-GB"/>
              <a:pPr>
                <a:defRPr/>
              </a:pPr>
              <a:t>‹#›</a:t>
            </a:fld>
            <a:endParaRPr lang="en-GB" dirty="0"/>
          </a:p>
        </p:txBody>
      </p:sp>
    </p:spTree>
    <p:extLst>
      <p:ext uri="{BB962C8B-B14F-4D97-AF65-F5344CB8AC3E}">
        <p14:creationId xmlns:p14="http://schemas.microsoft.com/office/powerpoint/2010/main" val="39004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6C4DB0C-7F9D-4454-A5C3-EF7A9B9E9264}" type="slidenum">
              <a:rPr lang="en-GB"/>
              <a:pPr>
                <a:defRPr/>
              </a:pPr>
              <a:t>‹#›</a:t>
            </a:fld>
            <a:endParaRPr lang="en-GB" dirty="0"/>
          </a:p>
        </p:txBody>
      </p:sp>
    </p:spTree>
    <p:extLst>
      <p:ext uri="{BB962C8B-B14F-4D97-AF65-F5344CB8AC3E}">
        <p14:creationId xmlns:p14="http://schemas.microsoft.com/office/powerpoint/2010/main" val="3529257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2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41B8A7E-8CDD-4576-8036-B50A86496165}" type="slidenum">
              <a:rPr lang="en-GB"/>
              <a:pPr>
                <a:defRPr/>
              </a:pPr>
              <a:t>‹#›</a:t>
            </a:fld>
            <a:endParaRPr lang="en-GB" dirty="0"/>
          </a:p>
        </p:txBody>
      </p:sp>
      <p:pic>
        <p:nvPicPr>
          <p:cNvPr id="1032" name="Picture 10" descr="Paragon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800" y="5441950"/>
            <a:ext cx="1647825"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mailto:silvia.sarti@paragoneurope.e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http://www.mapsofworld.com/images/world-countries-flags/malta-flag.gif"/>
          <p:cNvPicPr>
            <a:picLocks noChangeAspect="1" noChangeArrowheads="1"/>
          </p:cNvPicPr>
          <p:nvPr/>
        </p:nvPicPr>
        <p:blipFill>
          <a:blip r:embed="rId2" cstate="print"/>
          <a:srcRect/>
          <a:stretch>
            <a:fillRect/>
          </a:stretch>
        </p:blipFill>
        <p:spPr bwMode="auto">
          <a:xfrm>
            <a:off x="552450" y="152400"/>
            <a:ext cx="2743200" cy="1863970"/>
          </a:xfrm>
          <a:prstGeom prst="rect">
            <a:avLst/>
          </a:prstGeom>
          <a:noFill/>
        </p:spPr>
      </p:pic>
      <p:sp>
        <p:nvSpPr>
          <p:cNvPr id="2" name="Rectangle 1"/>
          <p:cNvSpPr/>
          <p:nvPr/>
        </p:nvSpPr>
        <p:spPr>
          <a:xfrm>
            <a:off x="3000375" y="2362200"/>
            <a:ext cx="6172200" cy="1938992"/>
          </a:xfrm>
          <a:prstGeom prst="rect">
            <a:avLst/>
          </a:prstGeom>
        </p:spPr>
        <p:txBody>
          <a:bodyPr wrap="square">
            <a:spAutoFit/>
          </a:bodyPr>
          <a:lstStyle/>
          <a:p>
            <a:r>
              <a:rPr lang="en-US" sz="4000" dirty="0" smtClean="0"/>
              <a:t>An internship in Malta… More than just an internship!</a:t>
            </a:r>
            <a:endParaRPr lang="en-GB" sz="4000" dirty="0"/>
          </a:p>
        </p:txBody>
      </p:sp>
      <p:pic>
        <p:nvPicPr>
          <p:cNvPr id="7" name="Picture 8" descr="Malta zastava2"/>
          <p:cNvPicPr>
            <a:picLocks noChangeAspect="1" noChangeArrowheads="1"/>
          </p:cNvPicPr>
          <p:nvPr/>
        </p:nvPicPr>
        <p:blipFill>
          <a:blip r:embed="rId3" cstate="print"/>
          <a:srcRect/>
          <a:stretch>
            <a:fillRect/>
          </a:stretch>
        </p:blipFill>
        <p:spPr bwMode="auto">
          <a:xfrm>
            <a:off x="7162800" y="5397755"/>
            <a:ext cx="1699695" cy="1142152"/>
          </a:xfrm>
          <a:prstGeom prst="rect">
            <a:avLst/>
          </a:prstGeom>
          <a:noFill/>
          <a:ln w="9525">
            <a:noFill/>
            <a:miter lim="800000"/>
            <a:headEnd/>
            <a:tailEnd/>
          </a:ln>
        </p:spPr>
      </p:pic>
      <p:pic>
        <p:nvPicPr>
          <p:cNvPr id="8" name="Picture 13" descr="http://upload.wikimedia.org/wikipedia/commons/thumb/0/04/Vallletta_Waterfront.jpg/250px-Vallletta_Waterfront.jpg"/>
          <p:cNvPicPr>
            <a:picLocks noChangeAspect="1" noChangeArrowheads="1"/>
          </p:cNvPicPr>
          <p:nvPr/>
        </p:nvPicPr>
        <p:blipFill>
          <a:blip r:embed="rId4" cstate="print"/>
          <a:srcRect b="2215"/>
          <a:stretch>
            <a:fillRect/>
          </a:stretch>
        </p:blipFill>
        <p:spPr bwMode="auto">
          <a:xfrm>
            <a:off x="2514600" y="5369617"/>
            <a:ext cx="1676400" cy="1232727"/>
          </a:xfrm>
          <a:prstGeom prst="rect">
            <a:avLst/>
          </a:prstGeom>
          <a:noFill/>
        </p:spPr>
      </p:pic>
      <p:pic>
        <p:nvPicPr>
          <p:cNvPr id="9" name="Picture 4" descr="http://www.bookableholidays.com/images/country/malta/all/ancient-town-in-malta.jpg"/>
          <p:cNvPicPr>
            <a:picLocks noChangeAspect="1" noChangeArrowheads="1"/>
          </p:cNvPicPr>
          <p:nvPr/>
        </p:nvPicPr>
        <p:blipFill>
          <a:blip r:embed="rId5" cstate="print"/>
          <a:srcRect b="3066"/>
          <a:stretch>
            <a:fillRect/>
          </a:stretch>
        </p:blipFill>
        <p:spPr bwMode="auto">
          <a:xfrm>
            <a:off x="5029200" y="5369617"/>
            <a:ext cx="1676400" cy="1218756"/>
          </a:xfrm>
          <a:prstGeom prst="rect">
            <a:avLst/>
          </a:prstGeom>
          <a:noFill/>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0" y="304800"/>
            <a:ext cx="1828800" cy="1227551"/>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07647" y="322385"/>
            <a:ext cx="1778174" cy="1185449"/>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2036" y="2743200"/>
            <a:ext cx="1452563" cy="145256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381000"/>
            <a:ext cx="3849523" cy="1905000"/>
          </a:xfrm>
          <a:prstGeom prst="roundRect">
            <a:avLst>
              <a:gd name="adj" fmla="val 8594"/>
            </a:avLst>
          </a:prstGeom>
          <a:solidFill>
            <a:srgbClr val="FFFFFF">
              <a:shade val="85000"/>
            </a:srgbClr>
          </a:solidFill>
          <a:ln>
            <a:noFill/>
          </a:ln>
          <a:effectLst>
            <a:outerShdw blurRad="76200" dir="18900000" sy="23000" kx="-1200000" algn="bl" rotWithShape="0">
              <a:prstClr val="black">
                <a:alpha val="20000"/>
              </a:prstClr>
            </a:outerShdw>
            <a:reflection blurRad="12700" stA="38000" endPos="28000" dist="5000" dir="5400000" sy="-100000" algn="bl" rotWithShape="0"/>
          </a:effectLst>
        </p:spPr>
      </p:pic>
      <p:sp>
        <p:nvSpPr>
          <p:cNvPr id="5" name="Pentagon 4"/>
          <p:cNvSpPr/>
          <p:nvPr/>
        </p:nvSpPr>
        <p:spPr>
          <a:xfrm>
            <a:off x="4459122" y="1333500"/>
            <a:ext cx="3008478" cy="419100"/>
          </a:xfrm>
          <a:prstGeom prst="homePlat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Placement Sectors</a:t>
            </a:r>
            <a:endParaRPr lang="en-GB" b="1" dirty="0">
              <a:solidFill>
                <a:schemeClr val="bg1"/>
              </a:solidFill>
            </a:endParaRPr>
          </a:p>
        </p:txBody>
      </p:sp>
      <p:sp>
        <p:nvSpPr>
          <p:cNvPr id="6" name="TextBox 5"/>
          <p:cNvSpPr txBox="1"/>
          <p:nvPr/>
        </p:nvSpPr>
        <p:spPr>
          <a:xfrm>
            <a:off x="1828800" y="2895600"/>
            <a:ext cx="6781800" cy="2862322"/>
          </a:xfrm>
          <a:prstGeom prst="rect">
            <a:avLst/>
          </a:prstGeom>
          <a:noFill/>
        </p:spPr>
        <p:txBody>
          <a:bodyPr wrap="square" rtlCol="0">
            <a:spAutoFit/>
          </a:bodyPr>
          <a:lstStyle/>
          <a:p>
            <a:pPr algn="ctr"/>
            <a:r>
              <a:rPr lang="en-US" sz="1800" dirty="0" smtClean="0"/>
              <a:t>Project Management, Business, Research, PR &amp; Marketing, Communications, Finance and Economics, Insurance, Administration, Pedagogy, Health, Pharmacy, Social Work, Care and Beauty, Dentistry, Veterinary, Heritage, Design, ICT, Tourism, Hospitality, Environmental Management, Media, Logistics, Aviation, Security, Event management, Law, Engineering, Architecture, Entertainment and Animation, Retail, Real Estate, laboratory Analysts and Technicians, Sports, Automotive, Carpentry, Plumbing, Electricians, Draftsmen, Landscaping, Photography and much more…</a:t>
            </a:r>
            <a:endParaRPr lang="en-GB" sz="1800" dirty="0"/>
          </a:p>
        </p:txBody>
      </p:sp>
    </p:spTree>
    <p:extLst>
      <p:ext uri="{BB962C8B-B14F-4D97-AF65-F5344CB8AC3E}">
        <p14:creationId xmlns:p14="http://schemas.microsoft.com/office/powerpoint/2010/main" val="529428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886"/>
            <a:ext cx="3962400" cy="1143000"/>
          </a:xfrm>
        </p:spPr>
        <p:txBody>
          <a:bodyPr/>
          <a:lstStyle/>
          <a:p>
            <a:r>
              <a:rPr lang="en-US" sz="4000" dirty="0" smtClean="0"/>
              <a:t>Testimonials</a:t>
            </a:r>
            <a:endParaRPr lang="en-GB" sz="4000" dirty="0"/>
          </a:p>
        </p:txBody>
      </p:sp>
      <p:sp>
        <p:nvSpPr>
          <p:cNvPr id="4" name="Rectangle 3"/>
          <p:cNvSpPr/>
          <p:nvPr/>
        </p:nvSpPr>
        <p:spPr>
          <a:xfrm>
            <a:off x="609600" y="1219200"/>
            <a:ext cx="4343400" cy="3754874"/>
          </a:xfrm>
          <a:prstGeom prst="rect">
            <a:avLst/>
          </a:prstGeom>
        </p:spPr>
        <p:txBody>
          <a:bodyPr wrap="square">
            <a:spAutoFit/>
          </a:bodyPr>
          <a:lstStyle/>
          <a:p>
            <a:pPr algn="just"/>
            <a:r>
              <a:rPr lang="en-GB" sz="1400" dirty="0" smtClean="0"/>
              <a:t>“With </a:t>
            </a:r>
            <a:r>
              <a:rPr lang="en-GB" sz="1400" dirty="0"/>
              <a:t>regards to </a:t>
            </a:r>
            <a:r>
              <a:rPr lang="en-GB" sz="1400" dirty="0" smtClean="0"/>
              <a:t>the student with us, </a:t>
            </a:r>
            <a:r>
              <a:rPr lang="en-GB" sz="1400" dirty="0"/>
              <a:t>she is doing fine and learning a lot, not just accounting, but also those -what I call - common sense facts of life, that will help her in any job that she will do in future.</a:t>
            </a:r>
          </a:p>
          <a:p>
            <a:pPr algn="just"/>
            <a:r>
              <a:rPr lang="en-GB" sz="1400" dirty="0"/>
              <a:t> </a:t>
            </a:r>
          </a:p>
          <a:p>
            <a:pPr algn="just"/>
            <a:r>
              <a:rPr lang="en-GB" sz="1400" dirty="0"/>
              <a:t>As you well </a:t>
            </a:r>
            <a:r>
              <a:rPr lang="en-GB" sz="1400" dirty="0" smtClean="0"/>
              <a:t>know, Larissa is </a:t>
            </a:r>
            <a:r>
              <a:rPr lang="en-GB" sz="1400" dirty="0"/>
              <a:t>with us until early January 2014. I would like to ask you whether you have any other suitable candidates </a:t>
            </a:r>
            <a:r>
              <a:rPr lang="en-GB" sz="1400" dirty="0" smtClean="0"/>
              <a:t>to </a:t>
            </a:r>
            <a:r>
              <a:rPr lang="en-GB" sz="1400" dirty="0"/>
              <a:t>do </a:t>
            </a:r>
            <a:r>
              <a:rPr lang="en-GB" sz="1400" dirty="0" smtClean="0"/>
              <a:t>an internship </a:t>
            </a:r>
            <a:r>
              <a:rPr lang="en-GB" sz="1400" dirty="0"/>
              <a:t>in our accounts </a:t>
            </a:r>
            <a:r>
              <a:rPr lang="en-GB" sz="1400" dirty="0" smtClean="0"/>
              <a:t>department </a:t>
            </a:r>
            <a:r>
              <a:rPr lang="en-GB" sz="1400" dirty="0"/>
              <a:t>for a long stretch of </a:t>
            </a:r>
            <a:r>
              <a:rPr lang="en-GB" sz="1400" dirty="0" smtClean="0"/>
              <a:t>time.”</a:t>
            </a:r>
          </a:p>
          <a:p>
            <a:pPr algn="just"/>
            <a:endParaRPr lang="en-GB" sz="1400" dirty="0"/>
          </a:p>
          <a:p>
            <a:pPr algn="just"/>
            <a:r>
              <a:rPr lang="en-GB" sz="1400" dirty="0"/>
              <a:t> </a:t>
            </a:r>
          </a:p>
          <a:p>
            <a:pPr algn="just"/>
            <a:r>
              <a:rPr lang="en-GB" sz="1400" dirty="0" smtClean="0"/>
              <a:t>       Look </a:t>
            </a:r>
            <a:r>
              <a:rPr lang="en-GB" sz="1400" dirty="0"/>
              <a:t>forward to hear from you </a:t>
            </a:r>
            <a:r>
              <a:rPr lang="en-GB" sz="1400" dirty="0" smtClean="0"/>
              <a:t>soon,</a:t>
            </a:r>
          </a:p>
          <a:p>
            <a:pPr algn="just"/>
            <a:endParaRPr lang="en-GB" sz="1400" dirty="0" smtClean="0"/>
          </a:p>
          <a:p>
            <a:pPr algn="just"/>
            <a:r>
              <a:rPr lang="en-US" sz="1400" dirty="0" smtClean="0"/>
              <a:t>       </a:t>
            </a:r>
            <a:r>
              <a:rPr lang="en-US" sz="1400" b="1" i="1" dirty="0" smtClean="0"/>
              <a:t>Joe Zahra, </a:t>
            </a:r>
          </a:p>
          <a:p>
            <a:pPr algn="just"/>
            <a:r>
              <a:rPr lang="en-US" sz="1400" b="1" i="1" dirty="0" smtClean="0"/>
              <a:t>       Accountant Alpine Travel &amp; Tourism. </a:t>
            </a:r>
            <a:endParaRPr lang="en-GB" sz="1400" b="1" i="1" dirty="0"/>
          </a:p>
        </p:txBody>
      </p:sp>
      <p:sp>
        <p:nvSpPr>
          <p:cNvPr id="5" name="TextBox 4"/>
          <p:cNvSpPr txBox="1"/>
          <p:nvPr/>
        </p:nvSpPr>
        <p:spPr>
          <a:xfrm>
            <a:off x="5925457" y="1752600"/>
            <a:ext cx="2667000" cy="4031873"/>
          </a:xfrm>
          <a:prstGeom prst="rect">
            <a:avLst/>
          </a:prstGeom>
          <a:noFill/>
        </p:spPr>
        <p:txBody>
          <a:bodyPr wrap="square" rtlCol="0">
            <a:spAutoFit/>
          </a:bodyPr>
          <a:lstStyle/>
          <a:p>
            <a:r>
              <a:rPr lang="en-US" dirty="0" smtClean="0"/>
              <a:t>“I found this place as a unique possibility to spend your summer time both with pleasure and useful experience during my stay. I gained important professional skills at my work placement as well as unforgettable memories and new friends. But remember, all depends on how active you are.”</a:t>
            </a:r>
          </a:p>
          <a:p>
            <a:endParaRPr lang="en-US" dirty="0"/>
          </a:p>
          <a:p>
            <a:r>
              <a:rPr lang="en-US" b="1" i="1" dirty="0" err="1" smtClean="0"/>
              <a:t>Pavlo</a:t>
            </a:r>
            <a:r>
              <a:rPr lang="en-US" b="1" i="1" dirty="0" smtClean="0"/>
              <a:t> </a:t>
            </a:r>
            <a:r>
              <a:rPr lang="en-US" b="1" i="1" dirty="0" err="1" smtClean="0"/>
              <a:t>Skakun</a:t>
            </a:r>
            <a:r>
              <a:rPr lang="en-US" b="1" i="1" dirty="0" smtClean="0"/>
              <a:t> </a:t>
            </a:r>
          </a:p>
          <a:p>
            <a:r>
              <a:rPr lang="en-US" b="1" i="1" dirty="0" err="1" smtClean="0"/>
              <a:t>Jagiellonian</a:t>
            </a:r>
            <a:r>
              <a:rPr lang="en-US" b="1" i="1" dirty="0" smtClean="0"/>
              <a:t> University </a:t>
            </a:r>
          </a:p>
          <a:p>
            <a:r>
              <a:rPr lang="en-US" b="1" i="1" dirty="0" smtClean="0"/>
              <a:t>Poland</a:t>
            </a:r>
            <a:endParaRPr lang="en-US" b="1" i="1" dirty="0"/>
          </a:p>
        </p:txBody>
      </p:sp>
      <p:sp>
        <p:nvSpPr>
          <p:cNvPr id="6" name="TextBox 5"/>
          <p:cNvSpPr txBox="1"/>
          <p:nvPr/>
        </p:nvSpPr>
        <p:spPr>
          <a:xfrm>
            <a:off x="6400800" y="838200"/>
            <a:ext cx="1085554" cy="400110"/>
          </a:xfrm>
          <a:prstGeom prst="rect">
            <a:avLst/>
          </a:prstGeom>
          <a:noFill/>
        </p:spPr>
        <p:txBody>
          <a:bodyPr wrap="none" rtlCol="0">
            <a:spAutoFit/>
          </a:bodyPr>
          <a:lstStyle/>
          <a:p>
            <a:r>
              <a:rPr lang="en-US" sz="2000" b="1" i="1" dirty="0" smtClean="0">
                <a:solidFill>
                  <a:srgbClr val="FF6600"/>
                </a:solidFill>
              </a:rPr>
              <a:t>INTERN</a:t>
            </a:r>
            <a:endParaRPr lang="en-GB" sz="2000" b="1" i="1" dirty="0">
              <a:solidFill>
                <a:srgbClr val="FF6600"/>
              </a:solidFill>
            </a:endParaRPr>
          </a:p>
        </p:txBody>
      </p:sp>
      <p:sp>
        <p:nvSpPr>
          <p:cNvPr id="7" name="TextBox 6"/>
          <p:cNvSpPr txBox="1"/>
          <p:nvPr/>
        </p:nvSpPr>
        <p:spPr>
          <a:xfrm>
            <a:off x="2590800" y="5338433"/>
            <a:ext cx="2155655" cy="400110"/>
          </a:xfrm>
          <a:prstGeom prst="rect">
            <a:avLst/>
          </a:prstGeom>
          <a:noFill/>
        </p:spPr>
        <p:txBody>
          <a:bodyPr wrap="none" rtlCol="0">
            <a:spAutoFit/>
          </a:bodyPr>
          <a:lstStyle/>
          <a:p>
            <a:r>
              <a:rPr lang="en-US" sz="2000" b="1" i="1" dirty="0" smtClean="0">
                <a:solidFill>
                  <a:srgbClr val="FF6600"/>
                </a:solidFill>
              </a:rPr>
              <a:t>HOST COMPANY </a:t>
            </a:r>
            <a:endParaRPr lang="en-GB" sz="2000" b="1" i="1" dirty="0">
              <a:solidFill>
                <a:srgbClr val="FF6600"/>
              </a:solidFill>
            </a:endParaRPr>
          </a:p>
        </p:txBody>
      </p:sp>
      <p:cxnSp>
        <p:nvCxnSpPr>
          <p:cNvPr id="9" name="Elbow Connector 8"/>
          <p:cNvCxnSpPr/>
          <p:nvPr/>
        </p:nvCxnSpPr>
        <p:spPr>
          <a:xfrm>
            <a:off x="809171" y="838200"/>
            <a:ext cx="8382000" cy="5591145"/>
          </a:xfrm>
          <a:prstGeom prst="bentConnector3">
            <a:avLst>
              <a:gd name="adj1" fmla="val 50000"/>
            </a:avLst>
          </a:prstGeom>
          <a:ln>
            <a:solidFill>
              <a:srgbClr val="E05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3136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838200"/>
            <a:ext cx="7391400" cy="2554545"/>
          </a:xfrm>
          <a:prstGeom prst="rect">
            <a:avLst/>
          </a:prstGeom>
        </p:spPr>
        <p:txBody>
          <a:bodyPr wrap="square">
            <a:spAutoFit/>
          </a:bodyPr>
          <a:lstStyle/>
          <a:p>
            <a:r>
              <a:rPr lang="en-GB" sz="4000" dirty="0" smtClean="0"/>
              <a:t>    Thank </a:t>
            </a:r>
            <a:r>
              <a:rPr lang="en-GB" sz="4000" dirty="0"/>
              <a:t>you for your </a:t>
            </a:r>
            <a:r>
              <a:rPr lang="en-GB" sz="4000" dirty="0" smtClean="0"/>
              <a:t>attention</a:t>
            </a:r>
          </a:p>
          <a:p>
            <a:endParaRPr lang="en-GB" sz="4000" dirty="0"/>
          </a:p>
          <a:p>
            <a:r>
              <a:rPr lang="en-GB" sz="4000" dirty="0" smtClean="0"/>
              <a:t>                      </a:t>
            </a:r>
          </a:p>
          <a:p>
            <a:r>
              <a:rPr lang="en-GB" sz="4000" dirty="0">
                <a:sym typeface="Wingdings" pitchFamily="2" charset="2"/>
              </a:rPr>
              <a:t> </a:t>
            </a:r>
            <a:r>
              <a:rPr lang="en-GB" sz="4000" dirty="0" smtClean="0">
                <a:sym typeface="Wingdings" pitchFamily="2" charset="2"/>
              </a:rPr>
              <a:t>                     </a:t>
            </a:r>
            <a:r>
              <a:rPr lang="en-GB" sz="4000" dirty="0" smtClean="0"/>
              <a:t> </a:t>
            </a:r>
            <a:endParaRPr lang="en-GB" sz="4000" dirty="0"/>
          </a:p>
        </p:txBody>
      </p:sp>
      <p:sp>
        <p:nvSpPr>
          <p:cNvPr id="3" name="Rectangle 2"/>
          <p:cNvSpPr/>
          <p:nvPr/>
        </p:nvSpPr>
        <p:spPr>
          <a:xfrm>
            <a:off x="762000" y="1905000"/>
            <a:ext cx="7924800" cy="2554545"/>
          </a:xfrm>
          <a:prstGeom prst="rect">
            <a:avLst/>
          </a:prstGeom>
        </p:spPr>
        <p:txBody>
          <a:bodyPr wrap="square">
            <a:spAutoFit/>
          </a:bodyPr>
          <a:lstStyle/>
          <a:p>
            <a:pPr algn="ctr"/>
            <a:r>
              <a:rPr lang="en-GB" sz="4000" dirty="0" smtClean="0"/>
              <a:t>   E-mail me today to avoid any    disappointment  </a:t>
            </a:r>
          </a:p>
          <a:p>
            <a:pPr algn="ctr"/>
            <a:endParaRPr lang="en-GB" sz="4000" dirty="0">
              <a:hlinkClick r:id="rId2"/>
            </a:endParaRPr>
          </a:p>
          <a:p>
            <a:pPr algn="ctr"/>
            <a:r>
              <a:rPr lang="en-GB" sz="3200" dirty="0" smtClean="0">
                <a:hlinkClick r:id="rId2"/>
              </a:rPr>
              <a:t>kimberly.azzopardi@paragoneurope.eu</a:t>
            </a:r>
            <a:r>
              <a:rPr lang="en-GB" sz="4000" dirty="0" smtClean="0"/>
              <a:t> </a:t>
            </a:r>
            <a:endParaRPr lang="en-GB"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8025" y="4876800"/>
            <a:ext cx="3143250" cy="1447800"/>
          </a:xfrm>
          <a:prstGeom prst="rect">
            <a:avLst/>
          </a:prstGeom>
        </p:spPr>
      </p:pic>
    </p:spTree>
    <p:extLst>
      <p:ext uri="{BB962C8B-B14F-4D97-AF65-F5344CB8AC3E}">
        <p14:creationId xmlns:p14="http://schemas.microsoft.com/office/powerpoint/2010/main" val="422033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Overview of Malta </a:t>
            </a:r>
            <a:endParaRPr lang="en-GB" dirty="0"/>
          </a:p>
        </p:txBody>
      </p:sp>
      <p:sp>
        <p:nvSpPr>
          <p:cNvPr id="3075" name="Rectangle 3"/>
          <p:cNvSpPr>
            <a:spLocks noGrp="1" noChangeArrowheads="1"/>
          </p:cNvSpPr>
          <p:nvPr>
            <p:ph sz="half" idx="1"/>
          </p:nvPr>
        </p:nvSpPr>
        <p:spPr/>
        <p:txBody>
          <a:bodyPr/>
          <a:lstStyle/>
          <a:p>
            <a:pPr marL="0" indent="0">
              <a:buNone/>
            </a:pPr>
            <a:endParaRPr lang="en-US" sz="2800" dirty="0" smtClean="0">
              <a:latin typeface="Calibri" pitchFamily="34" charset="0"/>
            </a:endParaRPr>
          </a:p>
          <a:p>
            <a:pPr marL="609600" indent="-609600"/>
            <a:endParaRPr lang="en-US" sz="2400" dirty="0" smtClean="0">
              <a:latin typeface="Calibri" pitchFamily="34" charset="0"/>
            </a:endParaRPr>
          </a:p>
        </p:txBody>
      </p:sp>
      <p:sp>
        <p:nvSpPr>
          <p:cNvPr id="3" name="Content Placeholder 2"/>
          <p:cNvSpPr>
            <a:spLocks noGrp="1"/>
          </p:cNvSpPr>
          <p:nvPr>
            <p:ph sz="half" idx="2"/>
          </p:nvPr>
        </p:nvSpPr>
        <p:spPr>
          <a:xfrm>
            <a:off x="4724400" y="1166018"/>
            <a:ext cx="4038600" cy="4525963"/>
          </a:xfrm>
        </p:spPr>
        <p:txBody>
          <a:bodyPr/>
          <a:lstStyle/>
          <a:p>
            <a:pPr algn="just"/>
            <a:r>
              <a:rPr lang="en-US" sz="1400" dirty="0" smtClean="0"/>
              <a:t>The Maltese Archipelago consists of three islands: Malta, </a:t>
            </a:r>
            <a:r>
              <a:rPr lang="en-US" sz="1400" dirty="0" err="1" smtClean="0"/>
              <a:t>Gozo</a:t>
            </a:r>
            <a:r>
              <a:rPr lang="en-US" sz="1400" dirty="0" smtClean="0"/>
              <a:t> and Comino</a:t>
            </a:r>
          </a:p>
          <a:p>
            <a:pPr marL="0" indent="0" algn="just">
              <a:buNone/>
            </a:pPr>
            <a:endParaRPr lang="en-US" sz="1400" dirty="0" smtClean="0"/>
          </a:p>
          <a:p>
            <a:pPr algn="just"/>
            <a:r>
              <a:rPr lang="en-GB" sz="1400" dirty="0"/>
              <a:t>Malta is the largest island and the cultural, commercial and administrative centre.  </a:t>
            </a:r>
          </a:p>
          <a:p>
            <a:pPr algn="just">
              <a:buNone/>
            </a:pPr>
            <a:endParaRPr lang="en-GB" sz="1400" dirty="0"/>
          </a:p>
          <a:p>
            <a:pPr algn="just"/>
            <a:r>
              <a:rPr lang="en-GB" sz="1400" dirty="0" err="1"/>
              <a:t>Gozo</a:t>
            </a:r>
            <a:r>
              <a:rPr lang="en-GB" sz="1400" dirty="0"/>
              <a:t> is the second largest island and is more rural, characterised by fishing, tourism, crafts and agriculture while Comino is largely uninhabited.  </a:t>
            </a:r>
          </a:p>
          <a:p>
            <a:pPr algn="just"/>
            <a:endParaRPr lang="en-GB" sz="1400" dirty="0"/>
          </a:p>
          <a:p>
            <a:pPr algn="just"/>
            <a:r>
              <a:rPr lang="en-GB" sz="1400" dirty="0"/>
              <a:t>With superbly sunny weather, expansive beaches, a thriving nightlife and 7,000 years of intriguing history, there is a great deal to see and do</a:t>
            </a:r>
            <a:r>
              <a:rPr lang="en-GB" sz="1400" dirty="0" smtClean="0"/>
              <a:t>.</a:t>
            </a:r>
          </a:p>
          <a:p>
            <a:pPr algn="just"/>
            <a:endParaRPr lang="en-GB" sz="1400" dirty="0"/>
          </a:p>
          <a:p>
            <a:r>
              <a:rPr lang="en-GB" sz="1400" dirty="0"/>
              <a:t>Its population in 2010 was of </a:t>
            </a:r>
            <a:r>
              <a:rPr lang="en-GB" sz="1400" b="1" i="1" dirty="0"/>
              <a:t>416 333 </a:t>
            </a:r>
            <a:r>
              <a:rPr lang="en-GB" sz="1400" b="1" i="1" dirty="0" smtClean="0"/>
              <a:t>people</a:t>
            </a:r>
          </a:p>
          <a:p>
            <a:endParaRPr lang="en-GB" sz="1400" b="1" i="1" dirty="0" smtClean="0"/>
          </a:p>
          <a:p>
            <a:pPr algn="just"/>
            <a:r>
              <a:rPr lang="en-GB" sz="1400" dirty="0"/>
              <a:t>In 1974 Malta was proclaimed as a  Republic within the Commonwealth</a:t>
            </a:r>
          </a:p>
          <a:p>
            <a:pPr algn="just">
              <a:lnSpc>
                <a:spcPct val="80000"/>
              </a:lnSpc>
              <a:buNone/>
            </a:pPr>
            <a:endParaRPr lang="en-GB" sz="1400" dirty="0"/>
          </a:p>
          <a:p>
            <a:pPr algn="just">
              <a:lnSpc>
                <a:spcPct val="80000"/>
              </a:lnSpc>
            </a:pPr>
            <a:r>
              <a:rPr lang="en-GB" sz="1400" dirty="0"/>
              <a:t>Malta became a Member of the European Union on 1</a:t>
            </a:r>
            <a:r>
              <a:rPr lang="en-GB" sz="1400" baseline="30000" dirty="0"/>
              <a:t>st</a:t>
            </a:r>
            <a:r>
              <a:rPr lang="en-GB" sz="1400" dirty="0"/>
              <a:t> May 2004</a:t>
            </a:r>
          </a:p>
          <a:p>
            <a:pPr marL="0" indent="0">
              <a:buNone/>
            </a:pPr>
            <a:endParaRPr lang="en-GB" sz="1400" b="1" i="1" dirty="0"/>
          </a:p>
          <a:p>
            <a:endParaRPr lang="en-GB" dirty="0"/>
          </a:p>
        </p:txBody>
      </p:sp>
      <p:pic>
        <p:nvPicPr>
          <p:cNvPr id="5" name="Picture 4" descr="http://www.bank-accounts-compared.co.uk/images/Malta-open-offshore-bank-accounts.jpg"/>
          <p:cNvPicPr>
            <a:picLocks noChangeAspect="1" noChangeArrowheads="1"/>
          </p:cNvPicPr>
          <p:nvPr/>
        </p:nvPicPr>
        <p:blipFill>
          <a:blip r:embed="rId2" cstate="print"/>
          <a:srcRect/>
          <a:stretch>
            <a:fillRect/>
          </a:stretch>
        </p:blipFill>
        <p:spPr bwMode="auto">
          <a:xfrm>
            <a:off x="914400" y="1524000"/>
            <a:ext cx="3578392" cy="3810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400050" lvl="1" indent="0">
              <a:buNone/>
            </a:pPr>
            <a:r>
              <a:rPr lang="en-GB" sz="2400" dirty="0" smtClean="0">
                <a:latin typeface="Calibri" pitchFamily="34" charset="0"/>
              </a:rPr>
              <a:t> </a:t>
            </a:r>
            <a:endParaRPr lang="en-GB" sz="2400" dirty="0">
              <a:latin typeface="Calibri" pitchFamily="34" charset="0"/>
            </a:endParaRPr>
          </a:p>
        </p:txBody>
      </p:sp>
      <p:sp>
        <p:nvSpPr>
          <p:cNvPr id="6" name="Content Placeholder 5"/>
          <p:cNvSpPr>
            <a:spLocks noGrp="1"/>
          </p:cNvSpPr>
          <p:nvPr>
            <p:ph sz="half" idx="2"/>
          </p:nvPr>
        </p:nvSpPr>
        <p:spPr>
          <a:xfrm>
            <a:off x="1752600" y="228600"/>
            <a:ext cx="4038600" cy="4525963"/>
          </a:xfrm>
        </p:spPr>
        <p:txBody>
          <a:bodyPr/>
          <a:lstStyle/>
          <a:p>
            <a:pPr algn="just"/>
            <a:r>
              <a:rPr lang="en-GB" sz="1400" dirty="0" smtClean="0"/>
              <a:t>One of the world's smallest countries.</a:t>
            </a:r>
          </a:p>
          <a:p>
            <a:pPr algn="just">
              <a:buNone/>
            </a:pPr>
            <a:endParaRPr lang="en-GB" sz="1400" dirty="0" smtClean="0"/>
          </a:p>
          <a:p>
            <a:pPr algn="just"/>
            <a:r>
              <a:rPr lang="en-GB" sz="1400" dirty="0" smtClean="0"/>
              <a:t>Its capital city is Valletta. </a:t>
            </a:r>
          </a:p>
          <a:p>
            <a:pPr algn="just"/>
            <a:endParaRPr lang="en-GB" sz="1400" dirty="0" smtClean="0"/>
          </a:p>
          <a:p>
            <a:pPr algn="just"/>
            <a:r>
              <a:rPr lang="en-GB" sz="1400" dirty="0" smtClean="0"/>
              <a:t>The country has two official languages – Maltese and English – with Maltese being considered the national language.</a:t>
            </a:r>
          </a:p>
          <a:p>
            <a:pPr algn="just">
              <a:buNone/>
            </a:pPr>
            <a:endParaRPr lang="en-GB" sz="1400" dirty="0" smtClean="0"/>
          </a:p>
          <a:p>
            <a:pPr algn="just"/>
            <a:r>
              <a:rPr lang="en-GB" sz="1400" dirty="0" smtClean="0"/>
              <a:t>Throughout history, Malta's location has given it great strategic importance,</a:t>
            </a:r>
            <a:r>
              <a:rPr lang="en-GB" sz="1400" baseline="30000" dirty="0" smtClean="0"/>
              <a:t> </a:t>
            </a:r>
            <a:r>
              <a:rPr lang="en-GB" sz="1400" dirty="0" smtClean="0"/>
              <a:t>and a sequence of powers including the Phoenicians, Greeks, Romans,  Arabs, Normans, Sicilians,  Knights of the Order of St. John, French and British all ruled the islands.  </a:t>
            </a:r>
          </a:p>
          <a:p>
            <a:pPr algn="just"/>
            <a:endParaRPr lang="en-GB" sz="1400" dirty="0" smtClean="0"/>
          </a:p>
          <a:p>
            <a:pPr algn="just"/>
            <a:r>
              <a:rPr lang="en-GB" sz="1400" dirty="0" smtClean="0"/>
              <a:t>Maltese currency since 2008 is the Euro.  </a:t>
            </a:r>
          </a:p>
          <a:p>
            <a:pPr algn="just">
              <a:buNone/>
            </a:pPr>
            <a:endParaRPr lang="en-GB" sz="1400" dirty="0" smtClean="0"/>
          </a:p>
          <a:p>
            <a:pPr algn="just"/>
            <a:r>
              <a:rPr lang="en-GB" sz="1400" dirty="0" smtClean="0"/>
              <a:t>Catholicism is the official religion in Malta. </a:t>
            </a:r>
          </a:p>
          <a:p>
            <a:pPr algn="just">
              <a:buNone/>
            </a:pPr>
            <a:endParaRPr lang="en-GB" sz="1400" dirty="0" smtClean="0"/>
          </a:p>
          <a:p>
            <a:pPr algn="just"/>
            <a:r>
              <a:rPr lang="en-GB" sz="1400" dirty="0" smtClean="0"/>
              <a:t>Malta is internationally renowned as a tourist resort, with numerous recreational areas and 1000s of historical monuments, including nine UNESCO World Heritage Sites, most prominently the Megalithic Temples which are some of the oldest free-standing structures in the world</a:t>
            </a:r>
          </a:p>
          <a:p>
            <a:endParaRPr lang="en-GB" sz="1400" dirty="0"/>
          </a:p>
        </p:txBody>
      </p:sp>
      <p:pic>
        <p:nvPicPr>
          <p:cNvPr id="8" name="Picture 8" descr="http://howardbloom.net/malta_mnjandra_temple.jpg"/>
          <p:cNvPicPr>
            <a:picLocks noChangeAspect="1" noChangeArrowheads="1"/>
          </p:cNvPicPr>
          <p:nvPr/>
        </p:nvPicPr>
        <p:blipFill>
          <a:blip r:embed="rId3" cstate="print"/>
          <a:srcRect/>
          <a:stretch>
            <a:fillRect/>
          </a:stretch>
        </p:blipFill>
        <p:spPr bwMode="auto">
          <a:xfrm>
            <a:off x="6172200" y="228600"/>
            <a:ext cx="2708206" cy="2002160"/>
          </a:xfrm>
          <a:prstGeom prst="rect">
            <a:avLst/>
          </a:prstGeom>
          <a:noFill/>
        </p:spPr>
      </p:pic>
      <p:pic>
        <p:nvPicPr>
          <p:cNvPr id="9" name="Picture 2" descr="http://t0.gstatic.com/images?q=tbn:ANd9GcQWHJVBljqk5IVDdB6bpER5TEAANjAqJAFjEz_Zt6pwfINLTCuh"/>
          <p:cNvPicPr>
            <a:picLocks noChangeAspect="1" noChangeArrowheads="1"/>
          </p:cNvPicPr>
          <p:nvPr/>
        </p:nvPicPr>
        <p:blipFill>
          <a:blip r:embed="rId4" cstate="print"/>
          <a:srcRect/>
          <a:stretch>
            <a:fillRect/>
          </a:stretch>
        </p:blipFill>
        <p:spPr bwMode="auto">
          <a:xfrm>
            <a:off x="6145619" y="2590800"/>
            <a:ext cx="2761367" cy="1828800"/>
          </a:xfrm>
          <a:prstGeom prst="rect">
            <a:avLst/>
          </a:prstGeom>
          <a:noFill/>
        </p:spPr>
      </p:pic>
      <p:pic>
        <p:nvPicPr>
          <p:cNvPr id="10" name="Picture 2" descr="http://images.nationalgeographic.com/wpf/media-live/photos/000/030/cache/malta_3090_600x450.jpg"/>
          <p:cNvPicPr>
            <a:picLocks noChangeAspect="1" noChangeArrowheads="1"/>
          </p:cNvPicPr>
          <p:nvPr/>
        </p:nvPicPr>
        <p:blipFill>
          <a:blip r:embed="rId5" cstate="print"/>
          <a:srcRect/>
          <a:stretch>
            <a:fillRect/>
          </a:stretch>
        </p:blipFill>
        <p:spPr bwMode="auto">
          <a:xfrm>
            <a:off x="6269002" y="4648200"/>
            <a:ext cx="2514600" cy="1885950"/>
          </a:xfrm>
          <a:prstGeom prst="rect">
            <a:avLst/>
          </a:prstGeom>
          <a:noFill/>
        </p:spPr>
      </p:pic>
    </p:spTree>
    <p:extLst>
      <p:ext uri="{BB962C8B-B14F-4D97-AF65-F5344CB8AC3E}">
        <p14:creationId xmlns:p14="http://schemas.microsoft.com/office/powerpoint/2010/main" val="2844679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29633"/>
            <a:ext cx="7848600" cy="54434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122" name="Rectangle 2"/>
          <p:cNvSpPr>
            <a:spLocks noGrp="1" noChangeArrowheads="1"/>
          </p:cNvSpPr>
          <p:nvPr>
            <p:ph type="title"/>
          </p:nvPr>
        </p:nvSpPr>
        <p:spPr/>
        <p:txBody>
          <a:bodyPr/>
          <a:lstStyle/>
          <a:p>
            <a:r>
              <a:rPr lang="en-US" sz="3600" b="1" dirty="0" smtClean="0">
                <a:latin typeface="Calibri" pitchFamily="34" charset="0"/>
              </a:rPr>
              <a:t/>
            </a:r>
            <a:br>
              <a:rPr lang="en-US" sz="3600" b="1" dirty="0" smtClean="0">
                <a:latin typeface="Calibri" pitchFamily="34" charset="0"/>
              </a:rPr>
            </a:br>
            <a:r>
              <a:rPr lang="en-US" sz="3600" b="1" dirty="0" smtClean="0">
                <a:latin typeface="Calibri" pitchFamily="34" charset="0"/>
              </a:rPr>
              <a:t>Weather </a:t>
            </a:r>
            <a:br>
              <a:rPr lang="en-US" sz="3600" b="1" dirty="0" smtClean="0">
                <a:latin typeface="Calibri" pitchFamily="34" charset="0"/>
              </a:rPr>
            </a:br>
            <a:endParaRPr lang="en-US" sz="3600" b="1" dirty="0" smtClean="0">
              <a:latin typeface="Calibri" pitchFamily="34" charset="0"/>
            </a:endParaRPr>
          </a:p>
        </p:txBody>
      </p:sp>
      <p:sp>
        <p:nvSpPr>
          <p:cNvPr id="4" name="Content Placeholder 3"/>
          <p:cNvSpPr>
            <a:spLocks noGrp="1"/>
          </p:cNvSpPr>
          <p:nvPr>
            <p:ph idx="1"/>
          </p:nvPr>
        </p:nvSpPr>
        <p:spPr>
          <a:xfrm>
            <a:off x="2057400" y="1524000"/>
            <a:ext cx="6400800" cy="3505199"/>
          </a:xfrm>
        </p:spPr>
        <p:txBody>
          <a:bodyPr/>
          <a:lstStyle/>
          <a:p>
            <a:pPr marL="0" indent="0" algn="just">
              <a:buNone/>
            </a:pPr>
            <a:endParaRPr lang="en-GB" sz="1400" b="1" dirty="0"/>
          </a:p>
          <a:p>
            <a:pPr marL="0" indent="0" algn="just">
              <a:buNone/>
            </a:pPr>
            <a:endParaRPr lang="en-GB" sz="1400" b="1" dirty="0" smtClean="0"/>
          </a:p>
          <a:p>
            <a:pPr marL="0" indent="0" algn="just">
              <a:buNone/>
            </a:pPr>
            <a:r>
              <a:rPr lang="en-GB" sz="1400" b="1" dirty="0" smtClean="0"/>
              <a:t>A </a:t>
            </a:r>
            <a:r>
              <a:rPr lang="en-GB" sz="1400" b="1" dirty="0"/>
              <a:t>very sunny climate with a daily average of five to six hours sunshine in mid-winter to around 12 hours in summer.</a:t>
            </a:r>
          </a:p>
          <a:p>
            <a:pPr marL="0" indent="0" algn="just">
              <a:buNone/>
            </a:pPr>
            <a:r>
              <a:rPr lang="en-GB" sz="1400" b="1" dirty="0" smtClean="0"/>
              <a:t>Winters </a:t>
            </a:r>
            <a:r>
              <a:rPr lang="en-GB" sz="1400" b="1" dirty="0"/>
              <a:t>are </a:t>
            </a:r>
            <a:r>
              <a:rPr lang="en-GB" sz="1400" b="1" i="1" dirty="0"/>
              <a:t>mild</a:t>
            </a:r>
            <a:r>
              <a:rPr lang="en-GB" sz="1400" b="1" dirty="0"/>
              <a:t>, with the occasional very short chilly period. Average winter temperature is 15 °c. With the coldest few nights reaching 8 to 5°c at night.   </a:t>
            </a:r>
          </a:p>
          <a:p>
            <a:pPr marL="0" indent="0" algn="just">
              <a:buNone/>
            </a:pPr>
            <a:r>
              <a:rPr lang="en-GB" sz="1400" b="1" dirty="0" smtClean="0"/>
              <a:t>Summers </a:t>
            </a:r>
            <a:r>
              <a:rPr lang="en-GB" sz="1400" b="1" dirty="0"/>
              <a:t>are </a:t>
            </a:r>
            <a:r>
              <a:rPr lang="en-GB" sz="1400" b="1" i="1" dirty="0"/>
              <a:t>hot, dry and very sunny</a:t>
            </a:r>
            <a:r>
              <a:rPr lang="en-GB" sz="1400" b="1" dirty="0"/>
              <a:t>. Average summer temperature is </a:t>
            </a:r>
            <a:r>
              <a:rPr lang="en-GB" sz="1400" b="1" dirty="0" smtClean="0"/>
              <a:t>on average </a:t>
            </a:r>
            <a:r>
              <a:rPr lang="en-GB" sz="1400" b="1" dirty="0"/>
              <a:t>35 °c which can also escalate even higher. </a:t>
            </a:r>
          </a:p>
          <a:p>
            <a:pPr marL="0" indent="0" algn="just">
              <a:buNone/>
            </a:pPr>
            <a:r>
              <a:rPr lang="en-GB" sz="1400" b="1" dirty="0" smtClean="0"/>
              <a:t>. </a:t>
            </a:r>
          </a:p>
          <a:p>
            <a:pPr algn="just"/>
            <a:endParaRPr lang="en-US" sz="1400" b="1" dirty="0"/>
          </a:p>
          <a:p>
            <a:pPr algn="just"/>
            <a:r>
              <a:rPr lang="en-US" sz="1400" b="1" dirty="0" smtClean="0"/>
              <a:t>                                          The last time it snowed in Malta was in 1895!</a:t>
            </a:r>
            <a:endParaRPr lang="en-GB" sz="1400" b="1" dirty="0"/>
          </a:p>
          <a:p>
            <a:pPr algn="just"/>
            <a:endParaRPr lang="en-GB" sz="1400" dirty="0"/>
          </a:p>
          <a:p>
            <a:pPr marL="0" indent="0" algn="just">
              <a:buNone/>
            </a:pPr>
            <a:endParaRPr lang="en-GB" sz="1400" dirty="0"/>
          </a:p>
          <a:p>
            <a:endParaRPr lang="en-GB"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95400" y="152400"/>
            <a:ext cx="7040217" cy="2209800"/>
          </a:xfrm>
          <a:effectLst>
            <a:reflection blurRad="6350" stA="52000" endA="300" endPos="35000" dir="5400000" sy="-100000" algn="bl" rotWithShape="0"/>
          </a:effectLst>
        </p:spPr>
      </p:pic>
      <p:sp>
        <p:nvSpPr>
          <p:cNvPr id="2" name="Title 1"/>
          <p:cNvSpPr>
            <a:spLocks noGrp="1"/>
          </p:cNvSpPr>
          <p:nvPr>
            <p:ph type="title"/>
          </p:nvPr>
        </p:nvSpPr>
        <p:spPr>
          <a:xfrm>
            <a:off x="457200" y="304800"/>
            <a:ext cx="8077200" cy="762000"/>
          </a:xfrm>
        </p:spPr>
        <p:txBody>
          <a:bodyPr/>
          <a:lstStyle/>
          <a:p>
            <a:r>
              <a:rPr lang="en-US" dirty="0" smtClean="0"/>
              <a:t>Tourism in Malta </a:t>
            </a:r>
            <a:endParaRPr lang="en-GB" dirty="0"/>
          </a:p>
        </p:txBody>
      </p:sp>
      <p:sp>
        <p:nvSpPr>
          <p:cNvPr id="7" name="Rectangle 6"/>
          <p:cNvSpPr/>
          <p:nvPr/>
        </p:nvSpPr>
        <p:spPr>
          <a:xfrm>
            <a:off x="762000" y="3276600"/>
            <a:ext cx="8382000" cy="2031325"/>
          </a:xfrm>
          <a:prstGeom prst="rect">
            <a:avLst/>
          </a:prstGeom>
        </p:spPr>
        <p:txBody>
          <a:bodyPr wrap="square">
            <a:spAutoFit/>
          </a:bodyPr>
          <a:lstStyle/>
          <a:p>
            <a:pPr marL="285750" indent="-285750">
              <a:buFont typeface="Arial" pitchFamily="34" charset="0"/>
              <a:buChar char="•"/>
            </a:pPr>
            <a:r>
              <a:rPr lang="en-US" sz="1400" b="1" dirty="0">
                <a:latin typeface="Arial (Body) "/>
              </a:rPr>
              <a:t>Tourism in </a:t>
            </a:r>
            <a:r>
              <a:rPr lang="en-US" sz="1400" b="1" dirty="0" smtClean="0">
                <a:latin typeface="Arial (Body) "/>
              </a:rPr>
              <a:t>Malta</a:t>
            </a:r>
            <a:r>
              <a:rPr lang="en-US" sz="1400" dirty="0">
                <a:latin typeface="Arial (Body) "/>
              </a:rPr>
              <a:t> is an important sector of the country's </a:t>
            </a:r>
            <a:r>
              <a:rPr lang="en-US" sz="1400" dirty="0" smtClean="0">
                <a:latin typeface="Arial (Body) "/>
              </a:rPr>
              <a:t>economy, contributing </a:t>
            </a:r>
            <a:r>
              <a:rPr lang="en-US" sz="1400" dirty="0">
                <a:latin typeface="Arial (Body) "/>
              </a:rPr>
              <a:t>to about 15 </a:t>
            </a:r>
            <a:r>
              <a:rPr lang="en-US" sz="1400" dirty="0" smtClean="0">
                <a:latin typeface="Arial (Body) "/>
              </a:rPr>
              <a:t>% of </a:t>
            </a:r>
            <a:r>
              <a:rPr lang="en-US" sz="1400" dirty="0">
                <a:latin typeface="Arial (Body) "/>
              </a:rPr>
              <a:t>the nation's </a:t>
            </a:r>
            <a:r>
              <a:rPr lang="en-US" sz="1400" dirty="0" smtClean="0">
                <a:latin typeface="Arial (Body) "/>
              </a:rPr>
              <a:t>GDP.</a:t>
            </a:r>
          </a:p>
          <a:p>
            <a:pPr marL="285750" indent="-285750">
              <a:buFont typeface="Arial" pitchFamily="34" charset="0"/>
              <a:buChar char="•"/>
            </a:pPr>
            <a:endParaRPr lang="en-US" sz="1400" dirty="0">
              <a:latin typeface="Arial (Body) "/>
            </a:endParaRPr>
          </a:p>
          <a:p>
            <a:pPr marL="285750" indent="-285750">
              <a:buFont typeface="Arial" pitchFamily="34" charset="0"/>
              <a:buChar char="•"/>
            </a:pPr>
            <a:r>
              <a:rPr lang="en-US" sz="1400" dirty="0" smtClean="0">
                <a:latin typeface="Arial (Body) "/>
              </a:rPr>
              <a:t> Last year (2012), Malta had an all time record for tourism in Malta (1.44 </a:t>
            </a:r>
            <a:r>
              <a:rPr lang="en-US" sz="1400" dirty="0" err="1" smtClean="0">
                <a:latin typeface="Arial (Body) "/>
              </a:rPr>
              <a:t>milllion</a:t>
            </a:r>
            <a:r>
              <a:rPr lang="en-US" sz="1400" dirty="0" smtClean="0">
                <a:latin typeface="Arial (Body) "/>
              </a:rPr>
              <a:t> tourists). </a:t>
            </a:r>
          </a:p>
          <a:p>
            <a:endParaRPr lang="en-US" sz="1400" dirty="0" smtClean="0">
              <a:latin typeface="Arial (Body) "/>
            </a:endParaRPr>
          </a:p>
          <a:p>
            <a:pPr marL="285750" indent="-285750">
              <a:buFont typeface="Arial" pitchFamily="34" charset="0"/>
              <a:buChar char="•"/>
            </a:pPr>
            <a:r>
              <a:rPr lang="en-US" sz="1400" dirty="0">
                <a:latin typeface="Arial (Body) "/>
              </a:rPr>
              <a:t>T</a:t>
            </a:r>
            <a:r>
              <a:rPr lang="en-US" sz="1400" dirty="0" smtClean="0">
                <a:latin typeface="Arial (Body) "/>
              </a:rPr>
              <a:t>he </a:t>
            </a:r>
            <a:r>
              <a:rPr lang="en-US" sz="1400" dirty="0">
                <a:latin typeface="Arial (Body) "/>
              </a:rPr>
              <a:t>industry continues to be resilient and </a:t>
            </a:r>
            <a:r>
              <a:rPr lang="en-US" sz="1400" dirty="0" smtClean="0">
                <a:latin typeface="Arial (Body) "/>
              </a:rPr>
              <a:t>the first two quarters of this year have already moreover proved </a:t>
            </a:r>
            <a:r>
              <a:rPr lang="en-US" sz="1400" dirty="0">
                <a:latin typeface="Arial (Body) "/>
              </a:rPr>
              <a:t>to be another record </a:t>
            </a:r>
            <a:r>
              <a:rPr lang="en-US" sz="1400" dirty="0" smtClean="0">
                <a:latin typeface="Arial (Body) "/>
              </a:rPr>
              <a:t>year with a 10% increase on the figures in 2012. </a:t>
            </a:r>
          </a:p>
          <a:p>
            <a:pPr marL="285750" indent="-285750">
              <a:buFont typeface="Arial" pitchFamily="34" charset="0"/>
              <a:buChar char="•"/>
            </a:pPr>
            <a:endParaRPr lang="en-US" sz="1400" dirty="0" smtClean="0">
              <a:latin typeface="Arial (Body) "/>
            </a:endParaRPr>
          </a:p>
          <a:p>
            <a:pPr marL="285750" indent="-285750">
              <a:buFont typeface="Arial" pitchFamily="34" charset="0"/>
              <a:buChar char="•"/>
            </a:pPr>
            <a:r>
              <a:rPr lang="en-US" sz="1400" dirty="0" smtClean="0">
                <a:latin typeface="Arial (Body) "/>
              </a:rPr>
              <a:t>Tourism in Malta is </a:t>
            </a:r>
            <a:r>
              <a:rPr lang="en-US" sz="1400" dirty="0">
                <a:latin typeface="Arial (Body) "/>
              </a:rPr>
              <a:t>starting to carve its niche in the world of travel</a:t>
            </a:r>
            <a:r>
              <a:rPr lang="en-US" sz="1400" dirty="0" smtClean="0">
                <a:latin typeface="Arial (Body) "/>
              </a:rPr>
              <a:t>. </a:t>
            </a:r>
          </a:p>
        </p:txBody>
      </p:sp>
    </p:spTree>
    <p:extLst>
      <p:ext uri="{BB962C8B-B14F-4D97-AF65-F5344CB8AC3E}">
        <p14:creationId xmlns:p14="http://schemas.microsoft.com/office/powerpoint/2010/main" val="70136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73289"/>
            <a:ext cx="6048375" cy="603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0359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       Paragon Europe</a:t>
            </a:r>
            <a:endParaRPr lang="en-GB"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407886"/>
            <a:ext cx="3609219" cy="2706914"/>
          </a:xfrm>
          <a:prstGeom prst="rect">
            <a:avLst/>
          </a:prstGeom>
        </p:spPr>
      </p:pic>
      <p:sp>
        <p:nvSpPr>
          <p:cNvPr id="11" name="TextBox 10"/>
          <p:cNvSpPr txBox="1"/>
          <p:nvPr/>
        </p:nvSpPr>
        <p:spPr>
          <a:xfrm>
            <a:off x="4572000" y="1524000"/>
            <a:ext cx="4191000" cy="3785652"/>
          </a:xfrm>
          <a:prstGeom prst="rect">
            <a:avLst/>
          </a:prstGeom>
          <a:noFill/>
        </p:spPr>
        <p:txBody>
          <a:bodyPr wrap="square" rtlCol="0">
            <a:spAutoFit/>
          </a:bodyPr>
          <a:lstStyle/>
          <a:p>
            <a:pPr algn="just"/>
            <a:r>
              <a:rPr lang="en-US" b="1" dirty="0"/>
              <a:t>Paragon Limited</a:t>
            </a:r>
            <a:r>
              <a:rPr lang="en-US" dirty="0"/>
              <a:t> strives to be a one-stop shop for any client, local and foreign alike, through its capability to operate as a consultant, promoter, project manager or active participant in EU-funded trans-national projects</a:t>
            </a:r>
            <a:r>
              <a:rPr lang="en-US" dirty="0" smtClean="0"/>
              <a:t>.</a:t>
            </a:r>
          </a:p>
          <a:p>
            <a:pPr algn="just"/>
            <a:endParaRPr lang="en-US" dirty="0"/>
          </a:p>
          <a:p>
            <a:pPr algn="just"/>
            <a:r>
              <a:rPr lang="en-US" dirty="0"/>
              <a:t>Following Malta’s accession in the European Union in May 2004, </a:t>
            </a:r>
            <a:r>
              <a:rPr lang="en-US" b="1" dirty="0"/>
              <a:t>Paragon Limited</a:t>
            </a:r>
            <a:r>
              <a:rPr lang="en-US" dirty="0"/>
              <a:t> has been successful in sourcing funds for EU projects submitted under a number of </a:t>
            </a:r>
            <a:r>
              <a:rPr lang="en-US" dirty="0" err="1"/>
              <a:t>programmes</a:t>
            </a:r>
            <a:r>
              <a:rPr lang="en-US" dirty="0"/>
              <a:t>, such as The Sixth Framework </a:t>
            </a:r>
            <a:r>
              <a:rPr lang="en-US" dirty="0" err="1"/>
              <a:t>Programme</a:t>
            </a:r>
            <a:r>
              <a:rPr lang="en-US" dirty="0"/>
              <a:t> for Research and Development (FP6), Leonardo da Vinci, ERASMUS, INTERREG III, </a:t>
            </a:r>
            <a:r>
              <a:rPr lang="en-US" dirty="0" err="1"/>
              <a:t>eContent</a:t>
            </a:r>
            <a:r>
              <a:rPr lang="en-US" i="1" dirty="0" err="1"/>
              <a:t>plus</a:t>
            </a:r>
            <a:r>
              <a:rPr lang="en-US" dirty="0"/>
              <a:t> and </a:t>
            </a:r>
            <a:r>
              <a:rPr lang="en-US" dirty="0" err="1"/>
              <a:t>EuroMed</a:t>
            </a:r>
            <a:r>
              <a:rPr lang="en-US" dirty="0"/>
              <a:t>.</a:t>
            </a:r>
            <a:endParaRPr lang="en-GB" dirty="0"/>
          </a:p>
        </p:txBody>
      </p:sp>
    </p:spTree>
    <p:extLst>
      <p:ext uri="{BB962C8B-B14F-4D97-AF65-F5344CB8AC3E}">
        <p14:creationId xmlns:p14="http://schemas.microsoft.com/office/powerpoint/2010/main" val="136868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Internship </a:t>
            </a:r>
            <a:r>
              <a:rPr lang="en-US" dirty="0" err="1" smtClean="0"/>
              <a:t>Programme</a:t>
            </a:r>
            <a:r>
              <a:rPr lang="en-US" dirty="0" smtClean="0"/>
              <a:t> in Malta</a:t>
            </a:r>
            <a:endParaRPr lang="en-GB" dirty="0"/>
          </a:p>
        </p:txBody>
      </p:sp>
      <p:sp>
        <p:nvSpPr>
          <p:cNvPr id="5" name="TextBox 4"/>
          <p:cNvSpPr txBox="1"/>
          <p:nvPr/>
        </p:nvSpPr>
        <p:spPr>
          <a:xfrm>
            <a:off x="1447800" y="1509486"/>
            <a:ext cx="7086600" cy="4524315"/>
          </a:xfrm>
          <a:prstGeom prst="rect">
            <a:avLst/>
          </a:prstGeom>
          <a:noFill/>
        </p:spPr>
        <p:txBody>
          <a:bodyPr wrap="square" rtlCol="0">
            <a:spAutoFit/>
          </a:bodyPr>
          <a:lstStyle/>
          <a:p>
            <a:pPr marL="285750" indent="-285750" algn="just">
              <a:buFont typeface="Arial" pitchFamily="34" charset="0"/>
              <a:buChar char="•"/>
            </a:pPr>
            <a:r>
              <a:rPr lang="en-US" dirty="0" smtClean="0"/>
              <a:t>Paragon Europe manages successful INTERNSHIP PROGRAMMES </a:t>
            </a:r>
            <a:r>
              <a:rPr lang="en-US" b="1" dirty="0" smtClean="0"/>
              <a:t>Leonardo da Vinci and ERASMUS </a:t>
            </a:r>
            <a:r>
              <a:rPr lang="en-US" dirty="0" smtClean="0"/>
              <a:t>mostly acting as a receiving company.</a:t>
            </a:r>
          </a:p>
          <a:p>
            <a:pPr marL="285750" indent="-285750" algn="just">
              <a:buFont typeface="Arial" pitchFamily="34" charset="0"/>
              <a:buChar char="•"/>
            </a:pPr>
            <a:endParaRPr lang="en-US" dirty="0"/>
          </a:p>
          <a:p>
            <a:pPr marL="285750" indent="-285750" algn="just">
              <a:buFont typeface="Arial" pitchFamily="34" charset="0"/>
              <a:buChar char="•"/>
            </a:pPr>
            <a:r>
              <a:rPr lang="en-US" dirty="0" smtClean="0"/>
              <a:t>Through our experience of 8 years, today we are collaborating with more than </a:t>
            </a:r>
            <a:r>
              <a:rPr lang="en-US" b="1" dirty="0" smtClean="0"/>
              <a:t>1500 partner companies </a:t>
            </a:r>
            <a:r>
              <a:rPr lang="en-US" dirty="0" smtClean="0"/>
              <a:t>in all sectors in Malta. </a:t>
            </a:r>
          </a:p>
          <a:p>
            <a:pPr marL="285750" indent="-285750" algn="just">
              <a:buFont typeface="Arial" pitchFamily="34" charset="0"/>
              <a:buChar char="•"/>
            </a:pPr>
            <a:endParaRPr lang="en-US" dirty="0"/>
          </a:p>
          <a:p>
            <a:pPr marL="285750" indent="-285750" algn="just">
              <a:buFont typeface="Arial" pitchFamily="34" charset="0"/>
              <a:buChar char="•"/>
            </a:pPr>
            <a:r>
              <a:rPr lang="en-US" dirty="0" smtClean="0"/>
              <a:t>We offer a placement starting from </a:t>
            </a:r>
            <a:r>
              <a:rPr lang="en-US" b="1" dirty="0" smtClean="0"/>
              <a:t>3 weeks </a:t>
            </a:r>
            <a:r>
              <a:rPr lang="en-US" dirty="0" smtClean="0"/>
              <a:t>with practical work experience in line with your chosen area and shared </a:t>
            </a:r>
            <a:r>
              <a:rPr lang="en-US" b="1" dirty="0" smtClean="0"/>
              <a:t>accommodation</a:t>
            </a:r>
            <a:r>
              <a:rPr lang="en-US" dirty="0" smtClean="0"/>
              <a:t> in fully equipped apartments in close proximity to work placement, shopping, clinic and entertainment outlets. </a:t>
            </a:r>
          </a:p>
          <a:p>
            <a:pPr marL="285750" indent="-285750" algn="just">
              <a:buFont typeface="Arial" pitchFamily="34" charset="0"/>
              <a:buChar char="•"/>
            </a:pPr>
            <a:endParaRPr lang="en-US" dirty="0"/>
          </a:p>
          <a:p>
            <a:pPr marL="285750" indent="-285750" algn="just">
              <a:buFont typeface="Arial" pitchFamily="34" charset="0"/>
              <a:buChar char="•"/>
            </a:pPr>
            <a:r>
              <a:rPr lang="en-US" dirty="0" smtClean="0"/>
              <a:t>Paragon has a dedicated and experienced </a:t>
            </a:r>
            <a:r>
              <a:rPr lang="en-US" b="1" dirty="0" smtClean="0"/>
              <a:t>support team </a:t>
            </a:r>
            <a:r>
              <a:rPr lang="en-US" dirty="0" smtClean="0"/>
              <a:t>that takes care of all the administration and logistics with continuous monitoring of the students during their work placement </a:t>
            </a:r>
          </a:p>
          <a:p>
            <a:pPr algn="just"/>
            <a:r>
              <a:rPr lang="en-US" b="1" dirty="0" smtClean="0"/>
              <a:t>           </a:t>
            </a:r>
          </a:p>
          <a:p>
            <a:pPr marL="285750" indent="-285750" algn="just">
              <a:buFont typeface="Arial" pitchFamily="34" charset="0"/>
              <a:buChar char="•"/>
            </a:pPr>
            <a:r>
              <a:rPr lang="en-US" dirty="0" smtClean="0"/>
              <a:t>Students will also benefit from learning </a:t>
            </a:r>
            <a:r>
              <a:rPr lang="en-US" b="1" dirty="0" smtClean="0"/>
              <a:t>English</a:t>
            </a:r>
            <a:r>
              <a:rPr lang="en-US" dirty="0" smtClean="0"/>
              <a:t> whilst doing their        valuable work experience. </a:t>
            </a:r>
            <a:endParaRPr lang="en-US" b="1" dirty="0"/>
          </a:p>
          <a:p>
            <a:pPr algn="just"/>
            <a:endParaRPr lang="en-GB" b="1" dirty="0"/>
          </a:p>
        </p:txBody>
      </p:sp>
    </p:spTree>
    <p:extLst>
      <p:ext uri="{BB962C8B-B14F-4D97-AF65-F5344CB8AC3E}">
        <p14:creationId xmlns:p14="http://schemas.microsoft.com/office/powerpoint/2010/main" val="42519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
            <a:ext cx="8229600" cy="1143000"/>
          </a:xfrm>
        </p:spPr>
        <p:txBody>
          <a:bodyPr/>
          <a:lstStyle/>
          <a:p>
            <a:r>
              <a:rPr lang="en-US" dirty="0" smtClean="0"/>
              <a:t>Shared accommodation </a:t>
            </a:r>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762000" y="1143000"/>
            <a:ext cx="2971800" cy="1852613"/>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086100" y="2362200"/>
            <a:ext cx="2667000" cy="1951355"/>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2057400" y="4114800"/>
            <a:ext cx="2971800" cy="2362200"/>
          </a:xfrm>
          <a:prstGeom prst="rect">
            <a:avLst/>
          </a:prstGeom>
        </p:spPr>
      </p:pic>
      <p:sp>
        <p:nvSpPr>
          <p:cNvPr id="7" name="TextBox 6"/>
          <p:cNvSpPr txBox="1"/>
          <p:nvPr/>
        </p:nvSpPr>
        <p:spPr>
          <a:xfrm>
            <a:off x="5867400" y="1219200"/>
            <a:ext cx="3048000" cy="4770537"/>
          </a:xfrm>
          <a:prstGeom prst="rect">
            <a:avLst/>
          </a:prstGeom>
          <a:noFill/>
        </p:spPr>
        <p:txBody>
          <a:bodyPr wrap="square" rtlCol="0">
            <a:spAutoFit/>
          </a:bodyPr>
          <a:lstStyle/>
          <a:p>
            <a:pPr marL="285750" indent="-285750">
              <a:buFont typeface="Arial" pitchFamily="34" charset="0"/>
              <a:buChar char="•"/>
            </a:pPr>
            <a:r>
              <a:rPr lang="en-US" dirty="0" smtClean="0"/>
              <a:t>Equipped kitchen and comfortable living/dining area</a:t>
            </a:r>
          </a:p>
          <a:p>
            <a:pPr marL="285750" indent="-285750">
              <a:buFont typeface="Arial" pitchFamily="34" charset="0"/>
              <a:buChar char="•"/>
            </a:pPr>
            <a:r>
              <a:rPr lang="en-US" dirty="0" smtClean="0"/>
              <a:t>2 sets of bed linen and towels per person.</a:t>
            </a:r>
          </a:p>
          <a:p>
            <a:pPr marL="285750" indent="-285750">
              <a:buFont typeface="Arial" pitchFamily="34" charset="0"/>
              <a:buChar char="•"/>
            </a:pPr>
            <a:r>
              <a:rPr lang="en-US" dirty="0" smtClean="0"/>
              <a:t>Balconies and terrace</a:t>
            </a:r>
          </a:p>
          <a:p>
            <a:pPr marL="285750" indent="-285750">
              <a:buFont typeface="Arial" pitchFamily="34" charset="0"/>
              <a:buChar char="•"/>
            </a:pPr>
            <a:r>
              <a:rPr lang="en-US" dirty="0" smtClean="0"/>
              <a:t>Fans, TV, free WI-FI and telephone line (to be used with pre-paid cards) </a:t>
            </a:r>
          </a:p>
          <a:p>
            <a:pPr marL="285750" indent="-285750">
              <a:buFont typeface="Arial" pitchFamily="34" charset="0"/>
              <a:buChar char="•"/>
            </a:pPr>
            <a:r>
              <a:rPr lang="en-US" dirty="0" smtClean="0"/>
              <a:t>Washing Machine</a:t>
            </a:r>
          </a:p>
          <a:p>
            <a:pPr marL="285750" indent="-285750">
              <a:buFont typeface="Arial" pitchFamily="34" charset="0"/>
              <a:buChar char="•"/>
            </a:pPr>
            <a:r>
              <a:rPr lang="en-US" dirty="0" smtClean="0"/>
              <a:t>Iron and Ironing Board</a:t>
            </a:r>
          </a:p>
          <a:p>
            <a:pPr marL="285750" indent="-285750">
              <a:buFont typeface="Arial" pitchFamily="34" charset="0"/>
              <a:buChar char="•"/>
            </a:pPr>
            <a:r>
              <a:rPr lang="en-US" dirty="0" smtClean="0"/>
              <a:t>Free maintenance and maid services</a:t>
            </a:r>
          </a:p>
          <a:p>
            <a:pPr marL="285750" indent="-285750">
              <a:buFont typeface="Arial" pitchFamily="34" charset="0"/>
              <a:buChar char="•"/>
            </a:pPr>
            <a:r>
              <a:rPr lang="en-US" dirty="0" smtClean="0"/>
              <a:t>No fixed check-in/check-out time</a:t>
            </a:r>
          </a:p>
          <a:p>
            <a:pPr marL="285750" indent="-285750">
              <a:buFont typeface="Arial" pitchFamily="34" charset="0"/>
              <a:buChar char="•"/>
            </a:pPr>
            <a:r>
              <a:rPr lang="en-US" dirty="0" smtClean="0"/>
              <a:t>Close proximity to work placement, shopping areas, clinics and entertainment outlets</a:t>
            </a:r>
            <a:endParaRPr lang="en-GB" dirty="0"/>
          </a:p>
        </p:txBody>
      </p:sp>
    </p:spTree>
    <p:extLst>
      <p:ext uri="{BB962C8B-B14F-4D97-AF65-F5344CB8AC3E}">
        <p14:creationId xmlns:p14="http://schemas.microsoft.com/office/powerpoint/2010/main" val="1677050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6753</TotalTime>
  <Words>891</Words>
  <Application>Microsoft Office PowerPoint</Application>
  <PresentationFormat>On-screen Show (4:3)</PresentationFormat>
  <Paragraphs>102</Paragraphs>
  <Slides>12</Slides>
  <Notes>4</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Design</vt:lpstr>
      <vt:lpstr>PowerPoint Presentation</vt:lpstr>
      <vt:lpstr>General Overview of Malta </vt:lpstr>
      <vt:lpstr>PowerPoint Presentation</vt:lpstr>
      <vt:lpstr> Weather  </vt:lpstr>
      <vt:lpstr>Tourism in Malta </vt:lpstr>
      <vt:lpstr>PowerPoint Presentation</vt:lpstr>
      <vt:lpstr>       Paragon Europe</vt:lpstr>
      <vt:lpstr>Internship Programme in Malta</vt:lpstr>
      <vt:lpstr>Shared accommodation </vt:lpstr>
      <vt:lpstr>PowerPoint Presentation</vt:lpstr>
      <vt:lpstr>Testimonials</vt:lpstr>
      <vt:lpstr>PowerPoint Presentation</vt:lpstr>
    </vt:vector>
  </TitlesOfParts>
  <Company>FAMILY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Liza</dc:creator>
  <cp:lastModifiedBy>Maria1</cp:lastModifiedBy>
  <cp:revision>320</cp:revision>
  <cp:lastPrinted>2013-04-29T07:33:38Z</cp:lastPrinted>
  <dcterms:created xsi:type="dcterms:W3CDTF">2006-07-15T18:52:02Z</dcterms:created>
  <dcterms:modified xsi:type="dcterms:W3CDTF">2014-06-23T06:37:45Z</dcterms:modified>
</cp:coreProperties>
</file>